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31A8889-F17B-4666-8752-51230D0F6402}">
  <a:tblStyle styleId="{131A8889-F17B-4666-8752-51230D0F640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6ab4c6ad0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6ab4c6ad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6ab4c6ad09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6ab4c6ad0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6ab4c6ad09_0_10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6ab4c6ad09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57e76b80df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57e76b80df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57e76b80df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57e76b80d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57e76b80df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57e76b80df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Abolitionists Assessment: Group Interviews</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412750" y="930275"/>
            <a:ext cx="7020000" cy="59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Interview Notes</a:t>
            </a:r>
            <a:endParaRPr b="1" sz="1900">
              <a:solidFill>
                <a:schemeClr val="dk1"/>
              </a:solidFill>
              <a:latin typeface="Halant"/>
              <a:ea typeface="Halant"/>
              <a:cs typeface="Halant"/>
              <a:sym typeface="Halant"/>
            </a:endParaRPr>
          </a:p>
        </p:txBody>
      </p:sp>
      <p:graphicFrame>
        <p:nvGraphicFramePr>
          <p:cNvPr id="59" name="Google Shape;59;p13"/>
          <p:cNvGraphicFramePr/>
          <p:nvPr/>
        </p:nvGraphicFramePr>
        <p:xfrm>
          <a:off x="483425" y="3559450"/>
          <a:ext cx="3000000" cy="3000000"/>
        </p:xfrm>
        <a:graphic>
          <a:graphicData uri="http://schemas.openxmlformats.org/drawingml/2006/table">
            <a:tbl>
              <a:tblPr>
                <a:noFill/>
                <a:tableStyleId>{131A8889-F17B-4666-8752-51230D0F6402}</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200">
                          <a:solidFill>
                            <a:schemeClr val="dk1"/>
                          </a:solidFill>
                          <a:highlight>
                            <a:schemeClr val="lt1"/>
                          </a:highlight>
                          <a:latin typeface="Inter"/>
                          <a:ea typeface="Inter"/>
                          <a:cs typeface="Inter"/>
                          <a:sym typeface="Inter"/>
                        </a:rPr>
                        <a:t>Writer: Anti-Slavery Publications Specialist</a:t>
                      </a:r>
                      <a:endParaRPr/>
                    </a:p>
                  </a:txBody>
                  <a:tcPr marT="91425" marB="91425" marR="91425" marL="91425"/>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60" name="Google Shape;60;p13"/>
          <p:cNvSpPr txBox="1"/>
          <p:nvPr/>
        </p:nvSpPr>
        <p:spPr>
          <a:xfrm>
            <a:off x="913900" y="1412400"/>
            <a:ext cx="6166800" cy="187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During the group interviews, you are responsible for taking notes on each candidate. For each position, write the name of the abolitionists participating in the interview. Then, write notes about their answers to the questions. Consider how fully they answer each question, how their experiences demonstrate their qualifications, and their overall ability to engage in dialogue with the group. At the end of the interview for each position, </a:t>
            </a:r>
            <a:r>
              <a:rPr lang="en">
                <a:solidFill>
                  <a:schemeClr val="accent1"/>
                </a:solidFill>
              </a:rPr>
              <a:t>✔</a:t>
            </a:r>
            <a:r>
              <a:rPr lang="en" sz="1200">
                <a:solidFill>
                  <a:schemeClr val="dk1"/>
                </a:solidFill>
                <a:latin typeface="Inter"/>
                <a:ea typeface="Inter"/>
                <a:cs typeface="Inter"/>
                <a:sym typeface="Inter"/>
              </a:rPr>
              <a:t> check whether you think each candidate should be considered for the position. Place a ⭐ star next to the candidate that you think is best qualified and should be hired.</a:t>
            </a:r>
            <a:endParaRPr sz="1200">
              <a:solidFill>
                <a:schemeClr val="dk1"/>
              </a:solidFill>
              <a:latin typeface="Inter"/>
              <a:ea typeface="Inter"/>
              <a:cs typeface="Inter"/>
              <a:sym typeface="Inter"/>
            </a:endParaRPr>
          </a:p>
        </p:txBody>
      </p:sp>
      <p:sp>
        <p:nvSpPr>
          <p:cNvPr id="61" name="Google Shape;61;p13"/>
          <p:cNvSpPr/>
          <p:nvPr/>
        </p:nvSpPr>
        <p:spPr>
          <a:xfrm>
            <a:off x="2367500" y="57199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 name="Google Shape;62;p13"/>
          <p:cNvSpPr/>
          <p:nvPr/>
        </p:nvSpPr>
        <p:spPr>
          <a:xfrm>
            <a:off x="3773625" y="57199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 name="Google Shape;63;p13"/>
          <p:cNvSpPr/>
          <p:nvPr/>
        </p:nvSpPr>
        <p:spPr>
          <a:xfrm>
            <a:off x="5103550" y="57199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 name="Google Shape;64;p13"/>
          <p:cNvSpPr/>
          <p:nvPr/>
        </p:nvSpPr>
        <p:spPr>
          <a:xfrm>
            <a:off x="6509675" y="57199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 name="Google Shape;65;p13"/>
          <p:cNvSpPr/>
          <p:nvPr/>
        </p:nvSpPr>
        <p:spPr>
          <a:xfrm>
            <a:off x="2367500" y="7916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 name="Google Shape;66;p13"/>
          <p:cNvSpPr/>
          <p:nvPr/>
        </p:nvSpPr>
        <p:spPr>
          <a:xfrm>
            <a:off x="3773625" y="7916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7" name="Google Shape;67;p13"/>
          <p:cNvSpPr/>
          <p:nvPr/>
        </p:nvSpPr>
        <p:spPr>
          <a:xfrm>
            <a:off x="5103550" y="7916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8" name="Google Shape;68;p13"/>
          <p:cNvSpPr/>
          <p:nvPr/>
        </p:nvSpPr>
        <p:spPr>
          <a:xfrm>
            <a:off x="6509675" y="7916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9" name="Google Shape;69;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Abolitionists Assessment: Group Interviews</a:t>
            </a:r>
            <a:endParaRPr sz="1900">
              <a:latin typeface="Halant"/>
              <a:ea typeface="Halant"/>
              <a:cs typeface="Halant"/>
              <a:sym typeface="Halant"/>
            </a:endParaRPr>
          </a:p>
        </p:txBody>
      </p:sp>
      <p:pic>
        <p:nvPicPr>
          <p:cNvPr id="75" name="Google Shape;7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8" name="Google Shape;78;p14"/>
          <p:cNvGraphicFramePr/>
          <p:nvPr/>
        </p:nvGraphicFramePr>
        <p:xfrm>
          <a:off x="448063" y="606575"/>
          <a:ext cx="3000000" cy="3000000"/>
        </p:xfrm>
        <a:graphic>
          <a:graphicData uri="http://schemas.openxmlformats.org/drawingml/2006/table">
            <a:tbl>
              <a:tblPr>
                <a:noFill/>
                <a:tableStyleId>{131A8889-F17B-4666-8752-51230D0F6402}</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200">
                          <a:solidFill>
                            <a:schemeClr val="dk1"/>
                          </a:solidFill>
                          <a:highlight>
                            <a:schemeClr val="lt1"/>
                          </a:highlight>
                          <a:latin typeface="Inter"/>
                          <a:ea typeface="Inter"/>
                          <a:cs typeface="Inter"/>
                          <a:sym typeface="Inter"/>
                        </a:rPr>
                        <a:t>Speaker: Abolitionist Orator and Advocate</a:t>
                      </a:r>
                      <a:endParaRPr/>
                    </a:p>
                  </a:txBody>
                  <a:tcPr marT="91425" marB="91425" marR="91425" marL="91425"/>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79" name="Google Shape;79;p14"/>
          <p:cNvSpPr/>
          <p:nvPr/>
        </p:nvSpPr>
        <p:spPr>
          <a:xfrm>
            <a:off x="2332138"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0" name="Google Shape;80;p14"/>
          <p:cNvSpPr/>
          <p:nvPr/>
        </p:nvSpPr>
        <p:spPr>
          <a:xfrm>
            <a:off x="3738263"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 name="Google Shape;81;p14"/>
          <p:cNvSpPr/>
          <p:nvPr/>
        </p:nvSpPr>
        <p:spPr>
          <a:xfrm>
            <a:off x="5068188"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 name="Google Shape;82;p14"/>
          <p:cNvSpPr/>
          <p:nvPr/>
        </p:nvSpPr>
        <p:spPr>
          <a:xfrm>
            <a:off x="6474313"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 name="Google Shape;83;p14"/>
          <p:cNvSpPr/>
          <p:nvPr/>
        </p:nvSpPr>
        <p:spPr>
          <a:xfrm>
            <a:off x="2332138"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4" name="Google Shape;84;p14"/>
          <p:cNvSpPr/>
          <p:nvPr/>
        </p:nvSpPr>
        <p:spPr>
          <a:xfrm>
            <a:off x="3738263"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5" name="Google Shape;85;p14"/>
          <p:cNvSpPr/>
          <p:nvPr/>
        </p:nvSpPr>
        <p:spPr>
          <a:xfrm>
            <a:off x="5068188"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6" name="Google Shape;86;p14"/>
          <p:cNvSpPr/>
          <p:nvPr/>
        </p:nvSpPr>
        <p:spPr>
          <a:xfrm>
            <a:off x="6474313"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87" name="Google Shape;87;p14"/>
          <p:cNvGraphicFramePr/>
          <p:nvPr/>
        </p:nvGraphicFramePr>
        <p:xfrm>
          <a:off x="448688" y="5042650"/>
          <a:ext cx="3000000" cy="3000000"/>
        </p:xfrm>
        <a:graphic>
          <a:graphicData uri="http://schemas.openxmlformats.org/drawingml/2006/table">
            <a:tbl>
              <a:tblPr>
                <a:noFill/>
                <a:tableStyleId>{131A8889-F17B-4666-8752-51230D0F6402}</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100">
                          <a:solidFill>
                            <a:schemeClr val="dk1"/>
                          </a:solidFill>
                          <a:highlight>
                            <a:schemeClr val="lt1"/>
                          </a:highlight>
                          <a:latin typeface="Inter"/>
                          <a:ea typeface="Inter"/>
                          <a:cs typeface="Inter"/>
                          <a:sym typeface="Inter"/>
                        </a:rPr>
                        <a:t>Fundraiser and Membership Coordinator: Supporter Mobilization Specialist</a:t>
                      </a:r>
                      <a:endParaRPr sz="1300"/>
                    </a:p>
                  </a:txBody>
                  <a:tcPr marT="91425" marB="91425" marR="91425" marL="91425"/>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88" name="Google Shape;88;p14"/>
          <p:cNvSpPr/>
          <p:nvPr/>
        </p:nvSpPr>
        <p:spPr>
          <a:xfrm>
            <a:off x="2332763"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9" name="Google Shape;89;p14"/>
          <p:cNvSpPr/>
          <p:nvPr/>
        </p:nvSpPr>
        <p:spPr>
          <a:xfrm>
            <a:off x="3738888"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0" name="Google Shape;90;p14"/>
          <p:cNvSpPr/>
          <p:nvPr/>
        </p:nvSpPr>
        <p:spPr>
          <a:xfrm>
            <a:off x="5068813"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1" name="Google Shape;91;p14"/>
          <p:cNvSpPr/>
          <p:nvPr/>
        </p:nvSpPr>
        <p:spPr>
          <a:xfrm>
            <a:off x="6474938"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 name="Google Shape;92;p14"/>
          <p:cNvSpPr/>
          <p:nvPr/>
        </p:nvSpPr>
        <p:spPr>
          <a:xfrm>
            <a:off x="2332763"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3" name="Google Shape;93;p14"/>
          <p:cNvSpPr/>
          <p:nvPr/>
        </p:nvSpPr>
        <p:spPr>
          <a:xfrm>
            <a:off x="3738888"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4" name="Google Shape;94;p14"/>
          <p:cNvSpPr/>
          <p:nvPr/>
        </p:nvSpPr>
        <p:spPr>
          <a:xfrm>
            <a:off x="5068813"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5" name="Google Shape;95;p14"/>
          <p:cNvSpPr/>
          <p:nvPr/>
        </p:nvSpPr>
        <p:spPr>
          <a:xfrm>
            <a:off x="6474938"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The Abolitionists Assessment: Group Interviews</a:t>
            </a:r>
            <a:endParaRPr sz="1900">
              <a:latin typeface="Halant"/>
              <a:ea typeface="Halant"/>
              <a:cs typeface="Halant"/>
              <a:sym typeface="Halant"/>
            </a:endParaRPr>
          </a:p>
        </p:txBody>
      </p:sp>
      <p:pic>
        <p:nvPicPr>
          <p:cNvPr id="101" name="Google Shape;101;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4" name="Google Shape;104;p15"/>
          <p:cNvGraphicFramePr/>
          <p:nvPr/>
        </p:nvGraphicFramePr>
        <p:xfrm>
          <a:off x="448063" y="606575"/>
          <a:ext cx="3000000" cy="3000000"/>
        </p:xfrm>
        <a:graphic>
          <a:graphicData uri="http://schemas.openxmlformats.org/drawingml/2006/table">
            <a:tbl>
              <a:tblPr>
                <a:noFill/>
                <a:tableStyleId>{131A8889-F17B-4666-8752-51230D0F6402}</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200">
                          <a:solidFill>
                            <a:schemeClr val="dk1"/>
                          </a:solidFill>
                          <a:highlight>
                            <a:schemeClr val="lt1"/>
                          </a:highlight>
                          <a:latin typeface="Inter"/>
                          <a:ea typeface="Inter"/>
                          <a:cs typeface="Inter"/>
                          <a:sym typeface="Inter"/>
                        </a:rPr>
                        <a:t>Agitator: Government Relations and Advocacy Specialist</a:t>
                      </a:r>
                      <a:endParaRPr/>
                    </a:p>
                  </a:txBody>
                  <a:tcPr marT="91425" marB="91425" marR="91425" marL="91425" anchor="ctr"/>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105" name="Google Shape;105;p15"/>
          <p:cNvSpPr/>
          <p:nvPr/>
        </p:nvSpPr>
        <p:spPr>
          <a:xfrm>
            <a:off x="2332138"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15"/>
          <p:cNvSpPr/>
          <p:nvPr/>
        </p:nvSpPr>
        <p:spPr>
          <a:xfrm>
            <a:off x="3738263"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15"/>
          <p:cNvSpPr/>
          <p:nvPr/>
        </p:nvSpPr>
        <p:spPr>
          <a:xfrm>
            <a:off x="5068188"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8" name="Google Shape;108;p15"/>
          <p:cNvSpPr/>
          <p:nvPr/>
        </p:nvSpPr>
        <p:spPr>
          <a:xfrm>
            <a:off x="6474313" y="25384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9" name="Google Shape;109;p15"/>
          <p:cNvSpPr/>
          <p:nvPr/>
        </p:nvSpPr>
        <p:spPr>
          <a:xfrm>
            <a:off x="2332138"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0" name="Google Shape;110;p15"/>
          <p:cNvSpPr/>
          <p:nvPr/>
        </p:nvSpPr>
        <p:spPr>
          <a:xfrm>
            <a:off x="3738263"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1" name="Google Shape;111;p15"/>
          <p:cNvSpPr/>
          <p:nvPr/>
        </p:nvSpPr>
        <p:spPr>
          <a:xfrm>
            <a:off x="5068188"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15"/>
          <p:cNvSpPr/>
          <p:nvPr/>
        </p:nvSpPr>
        <p:spPr>
          <a:xfrm>
            <a:off x="6474313" y="450637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113" name="Google Shape;113;p15"/>
          <p:cNvGraphicFramePr/>
          <p:nvPr/>
        </p:nvGraphicFramePr>
        <p:xfrm>
          <a:off x="448688" y="5042650"/>
          <a:ext cx="3000000" cy="3000000"/>
        </p:xfrm>
        <a:graphic>
          <a:graphicData uri="http://schemas.openxmlformats.org/drawingml/2006/table">
            <a:tbl>
              <a:tblPr>
                <a:noFill/>
                <a:tableStyleId>{131A8889-F17B-4666-8752-51230D0F6402}</a:tableStyleId>
              </a:tblPr>
              <a:tblGrid>
                <a:gridCol w="1389875"/>
                <a:gridCol w="1389875"/>
                <a:gridCol w="1389875"/>
                <a:gridCol w="1389875"/>
                <a:gridCol w="1389875"/>
              </a:tblGrid>
              <a:tr h="38100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200">
                          <a:solidFill>
                            <a:schemeClr val="dk1"/>
                          </a:solidFill>
                          <a:highlight>
                            <a:schemeClr val="lt1"/>
                          </a:highlight>
                          <a:latin typeface="Inter"/>
                          <a:ea typeface="Inter"/>
                          <a:cs typeface="Inter"/>
                          <a:sym typeface="Inter"/>
                        </a:rPr>
                        <a:t>Organizer: Underground Railroad Coordinator</a:t>
                      </a:r>
                      <a:endParaRPr sz="1300"/>
                    </a:p>
                  </a:txBody>
                  <a:tcPr marT="91425" marB="91425" marR="91425" marL="91425"/>
                </a:tc>
                <a:tc hMerge="1"/>
                <a:tc hMerge="1"/>
                <a:tc hMerge="1"/>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c>
                  <a:txBody>
                    <a:bodyPr/>
                    <a:lstStyle/>
                    <a:p>
                      <a:pPr indent="0" lvl="0" marL="0" rtl="0" algn="l">
                        <a:spcBef>
                          <a:spcPts val="0"/>
                        </a:spcBef>
                        <a:spcAft>
                          <a:spcPts val="0"/>
                        </a:spcAft>
                        <a:buNone/>
                      </a:pPr>
                      <a:r>
                        <a:t/>
                      </a:r>
                      <a:endParaRPr/>
                    </a:p>
                  </a:txBody>
                  <a:tcPr marT="91425" marB="91425" marR="91425" marL="91425">
                    <a:solidFill>
                      <a:srgbClr val="D9D9D9"/>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114" name="Google Shape;114;p15"/>
          <p:cNvSpPr/>
          <p:nvPr/>
        </p:nvSpPr>
        <p:spPr>
          <a:xfrm>
            <a:off x="2332763"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5" name="Google Shape;115;p15"/>
          <p:cNvSpPr/>
          <p:nvPr/>
        </p:nvSpPr>
        <p:spPr>
          <a:xfrm>
            <a:off x="3738888"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6" name="Google Shape;116;p15"/>
          <p:cNvSpPr/>
          <p:nvPr/>
        </p:nvSpPr>
        <p:spPr>
          <a:xfrm>
            <a:off x="5068813"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7" name="Google Shape;117;p15"/>
          <p:cNvSpPr/>
          <p:nvPr/>
        </p:nvSpPr>
        <p:spPr>
          <a:xfrm>
            <a:off x="6474938" y="90186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8" name="Google Shape;118;p15"/>
          <p:cNvSpPr/>
          <p:nvPr/>
        </p:nvSpPr>
        <p:spPr>
          <a:xfrm>
            <a:off x="2332763"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9" name="Google Shape;119;p15"/>
          <p:cNvSpPr/>
          <p:nvPr/>
        </p:nvSpPr>
        <p:spPr>
          <a:xfrm>
            <a:off x="3738888"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0" name="Google Shape;120;p15"/>
          <p:cNvSpPr/>
          <p:nvPr/>
        </p:nvSpPr>
        <p:spPr>
          <a:xfrm>
            <a:off x="5068813"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1" name="Google Shape;121;p15"/>
          <p:cNvSpPr/>
          <p:nvPr/>
        </p:nvSpPr>
        <p:spPr>
          <a:xfrm>
            <a:off x="6474938" y="70507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Abolitionists Assessment: Hiring Decisions</a:t>
            </a:r>
            <a:endParaRPr sz="1900">
              <a:latin typeface="Halant"/>
              <a:ea typeface="Halant"/>
              <a:cs typeface="Halant"/>
              <a:sym typeface="Halant"/>
            </a:endParaRPr>
          </a:p>
        </p:txBody>
      </p:sp>
      <p:pic>
        <p:nvPicPr>
          <p:cNvPr id="127" name="Google Shape;12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8" name="Google Shape;12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0" name="Google Shape;130;p16"/>
          <p:cNvSpPr txBox="1"/>
          <p:nvPr/>
        </p:nvSpPr>
        <p:spPr>
          <a:xfrm>
            <a:off x="412750" y="930275"/>
            <a:ext cx="7020000" cy="59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Hiring Decisions</a:t>
            </a:r>
            <a:endParaRPr b="1" sz="1900">
              <a:solidFill>
                <a:schemeClr val="dk1"/>
              </a:solidFill>
              <a:latin typeface="Halant"/>
              <a:ea typeface="Halant"/>
              <a:cs typeface="Halant"/>
              <a:sym typeface="Halant"/>
            </a:endParaRPr>
          </a:p>
        </p:txBody>
      </p:sp>
      <p:sp>
        <p:nvSpPr>
          <p:cNvPr id="131" name="Google Shape;131;p16"/>
          <p:cNvSpPr txBox="1"/>
          <p:nvPr/>
        </p:nvSpPr>
        <p:spPr>
          <a:xfrm>
            <a:off x="913900" y="1412400"/>
            <a:ext cx="61668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Using the notes you took during the group interviews, determine who you think is the best candidate for each position. Then, write your rationale for your decision, citing evidence about their qualifications and interview performance. You may select your own </a:t>
            </a:r>
            <a:r>
              <a:rPr lang="en" sz="1200">
                <a:solidFill>
                  <a:schemeClr val="dk1"/>
                </a:solidFill>
                <a:latin typeface="Inter"/>
                <a:ea typeface="Inter"/>
                <a:cs typeface="Inter"/>
                <a:sym typeface="Inter"/>
              </a:rPr>
              <a:t>abolitionist</a:t>
            </a:r>
            <a:r>
              <a:rPr lang="en" sz="1200">
                <a:solidFill>
                  <a:schemeClr val="dk1"/>
                </a:solidFill>
                <a:latin typeface="Inter"/>
                <a:ea typeface="Inter"/>
                <a:cs typeface="Inter"/>
                <a:sym typeface="Inter"/>
              </a:rPr>
              <a:t> for a position. However, you cannot choose the same person for more than one position.</a:t>
            </a:r>
            <a:endParaRPr sz="1200">
              <a:solidFill>
                <a:schemeClr val="dk1"/>
              </a:solidFill>
              <a:latin typeface="Inter"/>
              <a:ea typeface="Inter"/>
              <a:cs typeface="Inter"/>
              <a:sym typeface="Inter"/>
            </a:endParaRPr>
          </a:p>
        </p:txBody>
      </p:sp>
      <p:sp>
        <p:nvSpPr>
          <p:cNvPr id="132" name="Google Shape;132;p16"/>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33" name="Google Shape;133;p16"/>
          <p:cNvGraphicFramePr/>
          <p:nvPr/>
        </p:nvGraphicFramePr>
        <p:xfrm>
          <a:off x="338625" y="28397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600">
                          <a:solidFill>
                            <a:schemeClr val="dk1"/>
                          </a:solidFill>
                          <a:highlight>
                            <a:schemeClr val="lt1"/>
                          </a:highlight>
                          <a:latin typeface="Inter"/>
                          <a:ea typeface="Inter"/>
                          <a:cs typeface="Inter"/>
                          <a:sym typeface="Inter"/>
                        </a:rPr>
                        <a:t>Writer: Anti-Slavery Publications Specialist</a:t>
                      </a:r>
                      <a:endParaRPr sz="1600">
                        <a:latin typeface="Inter"/>
                        <a:ea typeface="Inter"/>
                        <a:cs typeface="Inter"/>
                        <a:sym typeface="Inter"/>
                      </a:endParaRPr>
                    </a:p>
                  </a:txBody>
                  <a:tcPr marT="91425" marB="91425" marR="91425" marL="91425"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tcPr>
                </a:tc>
              </a:tr>
            </a:tbl>
          </a:graphicData>
        </a:graphic>
      </p:graphicFrame>
      <p:graphicFrame>
        <p:nvGraphicFramePr>
          <p:cNvPr id="134" name="Google Shape;134;p16"/>
          <p:cNvGraphicFramePr/>
          <p:nvPr/>
        </p:nvGraphicFramePr>
        <p:xfrm>
          <a:off x="2966300" y="28397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35" name="Google Shape;135;p16"/>
          <p:cNvGraphicFramePr/>
          <p:nvPr/>
        </p:nvGraphicFramePr>
        <p:xfrm>
          <a:off x="338625" y="40589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600">
                          <a:solidFill>
                            <a:schemeClr val="dk1"/>
                          </a:solidFill>
                          <a:highlight>
                            <a:schemeClr val="lt1"/>
                          </a:highlight>
                          <a:latin typeface="Inter"/>
                          <a:ea typeface="Inter"/>
                          <a:cs typeface="Inter"/>
                          <a:sym typeface="Inter"/>
                        </a:rPr>
                        <a:t>Speaker: Abolitionist Orator and Advocate</a:t>
                      </a:r>
                      <a:endParaRPr sz="1600">
                        <a:latin typeface="Inter"/>
                        <a:ea typeface="Inter"/>
                        <a:cs typeface="Inter"/>
                        <a:sym typeface="Inter"/>
                      </a:endParaRPr>
                    </a:p>
                  </a:txBody>
                  <a:tcPr marT="91425" marB="91425" marR="91425" marL="91425" anchor="ctr">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r>
            </a:tbl>
          </a:graphicData>
        </a:graphic>
      </p:graphicFrame>
      <p:graphicFrame>
        <p:nvGraphicFramePr>
          <p:cNvPr id="136" name="Google Shape;136;p16"/>
          <p:cNvGraphicFramePr/>
          <p:nvPr/>
        </p:nvGraphicFramePr>
        <p:xfrm>
          <a:off x="2966300" y="40589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37" name="Google Shape;137;p16"/>
          <p:cNvGraphicFramePr/>
          <p:nvPr/>
        </p:nvGraphicFramePr>
        <p:xfrm>
          <a:off x="338625" y="53543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500">
                          <a:solidFill>
                            <a:schemeClr val="dk1"/>
                          </a:solidFill>
                          <a:highlight>
                            <a:schemeClr val="lt1"/>
                          </a:highlight>
                          <a:latin typeface="Inter"/>
                          <a:ea typeface="Inter"/>
                          <a:cs typeface="Inter"/>
                          <a:sym typeface="Inter"/>
                        </a:rPr>
                        <a:t>Fundraiser and Membership Coordinator: Supporter Mobilization Specialist</a:t>
                      </a:r>
                      <a:endParaRPr sz="2000">
                        <a:latin typeface="Inter"/>
                        <a:ea typeface="Inter"/>
                        <a:cs typeface="Inter"/>
                        <a:sym typeface="Inter"/>
                      </a:endParaRPr>
                    </a:p>
                  </a:txBody>
                  <a:tcPr marT="91425" marB="91425" marR="91425" marL="91425" anchor="ctr">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graphicFrame>
        <p:nvGraphicFramePr>
          <p:cNvPr id="138" name="Google Shape;138;p16"/>
          <p:cNvGraphicFramePr/>
          <p:nvPr/>
        </p:nvGraphicFramePr>
        <p:xfrm>
          <a:off x="2966300" y="53543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39" name="Google Shape;139;p16"/>
          <p:cNvGraphicFramePr/>
          <p:nvPr/>
        </p:nvGraphicFramePr>
        <p:xfrm>
          <a:off x="338625" y="65735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600">
                          <a:solidFill>
                            <a:schemeClr val="dk1"/>
                          </a:solidFill>
                          <a:highlight>
                            <a:schemeClr val="lt1"/>
                          </a:highlight>
                          <a:latin typeface="Inter"/>
                          <a:ea typeface="Inter"/>
                          <a:cs typeface="Inter"/>
                          <a:sym typeface="Inter"/>
                        </a:rPr>
                        <a:t>Agitator: Government Relations and Advocacy Specialist</a:t>
                      </a:r>
                      <a:endParaRPr sz="2000">
                        <a:latin typeface="Inter"/>
                        <a:ea typeface="Inter"/>
                        <a:cs typeface="Inter"/>
                        <a:sym typeface="Inter"/>
                      </a:endParaRPr>
                    </a:p>
                  </a:txBody>
                  <a:tcPr marT="91425" marB="91425" marR="91425" marL="91425" anchor="ctr">
                    <a:lnL cap="flat" cmpd="sng" w="19050">
                      <a:solidFill>
                        <a:srgbClr val="38E0A4"/>
                      </a:solidFill>
                      <a:prstDash val="solid"/>
                      <a:round/>
                      <a:headEnd len="sm" w="sm" type="none"/>
                      <a:tailEnd len="sm" w="sm" type="none"/>
                    </a:lnL>
                    <a:lnR cap="flat" cmpd="sng" w="19050">
                      <a:solidFill>
                        <a:srgbClr val="38E0A4"/>
                      </a:solidFill>
                      <a:prstDash val="solid"/>
                      <a:round/>
                      <a:headEnd len="sm" w="sm" type="none"/>
                      <a:tailEnd len="sm" w="sm" type="none"/>
                    </a:lnR>
                    <a:lnT cap="flat" cmpd="sng" w="19050">
                      <a:solidFill>
                        <a:srgbClr val="38E0A4"/>
                      </a:solidFill>
                      <a:prstDash val="solid"/>
                      <a:round/>
                      <a:headEnd len="sm" w="sm" type="none"/>
                      <a:tailEnd len="sm" w="sm" type="none"/>
                    </a:lnT>
                    <a:lnB cap="flat" cmpd="sng" w="19050">
                      <a:solidFill>
                        <a:srgbClr val="38E0A4"/>
                      </a:solidFill>
                      <a:prstDash val="solid"/>
                      <a:round/>
                      <a:headEnd len="sm" w="sm" type="none"/>
                      <a:tailEnd len="sm" w="sm" type="none"/>
                    </a:lnB>
                  </a:tcPr>
                </a:tc>
              </a:tr>
            </a:tbl>
          </a:graphicData>
        </a:graphic>
      </p:graphicFrame>
      <p:graphicFrame>
        <p:nvGraphicFramePr>
          <p:cNvPr id="140" name="Google Shape;140;p16"/>
          <p:cNvGraphicFramePr/>
          <p:nvPr/>
        </p:nvGraphicFramePr>
        <p:xfrm>
          <a:off x="2966300" y="65735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141" name="Google Shape;141;p16"/>
          <p:cNvGraphicFramePr/>
          <p:nvPr/>
        </p:nvGraphicFramePr>
        <p:xfrm>
          <a:off x="338625" y="78689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Clr>
                          <a:schemeClr val="dk1"/>
                        </a:buClr>
                        <a:buSzPts val="1100"/>
                        <a:buFont typeface="Arial"/>
                        <a:buNone/>
                      </a:pPr>
                      <a:r>
                        <a:rPr b="1" lang="en" sz="1600">
                          <a:solidFill>
                            <a:schemeClr val="dk1"/>
                          </a:solidFill>
                          <a:highlight>
                            <a:schemeClr val="lt1"/>
                          </a:highlight>
                          <a:latin typeface="Inter"/>
                          <a:ea typeface="Inter"/>
                          <a:cs typeface="Inter"/>
                          <a:sym typeface="Inter"/>
                        </a:rPr>
                        <a:t>Organizer: Underground Railroad Coordinator</a:t>
                      </a:r>
                      <a:endParaRPr sz="2000">
                        <a:latin typeface="Inter"/>
                        <a:ea typeface="Inter"/>
                        <a:cs typeface="Inter"/>
                        <a:sym typeface="Inter"/>
                      </a:endParaRPr>
                    </a:p>
                  </a:txBody>
                  <a:tcPr marT="91425" marB="91425" marR="91425" marL="91425" anchor="ctr">
                    <a:lnL cap="flat" cmpd="sng" w="19050">
                      <a:solidFill>
                        <a:srgbClr val="231F20"/>
                      </a:solidFill>
                      <a:prstDash val="solid"/>
                      <a:round/>
                      <a:headEnd len="sm" w="sm" type="none"/>
                      <a:tailEnd len="sm" w="sm" type="none"/>
                    </a:lnL>
                    <a:lnR cap="flat" cmpd="sng" w="19050">
                      <a:solidFill>
                        <a:srgbClr val="231F20"/>
                      </a:solidFill>
                      <a:prstDash val="solid"/>
                      <a:round/>
                      <a:headEnd len="sm" w="sm" type="none"/>
                      <a:tailEnd len="sm" w="sm" type="none"/>
                    </a:lnR>
                    <a:lnT cap="flat" cmpd="sng" w="19050">
                      <a:solidFill>
                        <a:srgbClr val="231F20"/>
                      </a:solidFill>
                      <a:prstDash val="solid"/>
                      <a:round/>
                      <a:headEnd len="sm" w="sm" type="none"/>
                      <a:tailEnd len="sm" w="sm" type="none"/>
                    </a:lnT>
                    <a:lnB cap="flat" cmpd="sng" w="19050">
                      <a:solidFill>
                        <a:srgbClr val="231F20"/>
                      </a:solidFill>
                      <a:prstDash val="solid"/>
                      <a:round/>
                      <a:headEnd len="sm" w="sm" type="none"/>
                      <a:tailEnd len="sm" w="sm" type="none"/>
                    </a:lnB>
                  </a:tcPr>
                </a:tc>
              </a:tr>
            </a:tbl>
          </a:graphicData>
        </a:graphic>
      </p:graphicFrame>
      <p:graphicFrame>
        <p:nvGraphicFramePr>
          <p:cNvPr id="142" name="Google Shape;142;p16"/>
          <p:cNvGraphicFramePr/>
          <p:nvPr/>
        </p:nvGraphicFramePr>
        <p:xfrm>
          <a:off x="2966300" y="78689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a:t>
                      </a:r>
                      <a:endParaRPr sz="1200">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6" name="Shape 146"/>
        <p:cNvGrpSpPr/>
        <p:nvPr/>
      </p:nvGrpSpPr>
      <p:grpSpPr>
        <a:xfrm>
          <a:off x="0" y="0"/>
          <a:ext cx="0" cy="0"/>
          <a:chOff x="0" y="0"/>
          <a:chExt cx="0" cy="0"/>
        </a:xfrm>
      </p:grpSpPr>
      <p:sp>
        <p:nvSpPr>
          <p:cNvPr id="147" name="Google Shape;147;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Abolitionists Assessment: Group Interviews (Exemplar)</a:t>
            </a:r>
            <a:endParaRPr sz="1900">
              <a:latin typeface="Halant"/>
              <a:ea typeface="Halant"/>
              <a:cs typeface="Halant"/>
              <a:sym typeface="Halant"/>
            </a:endParaRPr>
          </a:p>
        </p:txBody>
      </p:sp>
      <p:pic>
        <p:nvPicPr>
          <p:cNvPr id="148" name="Google Shape;14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9" name="Google Shape;149;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0" name="Google Shape;150;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1" name="Google Shape;151;p17"/>
          <p:cNvSpPr txBox="1"/>
          <p:nvPr/>
        </p:nvSpPr>
        <p:spPr>
          <a:xfrm>
            <a:off x="412750" y="930275"/>
            <a:ext cx="7020000" cy="59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Interview Notes</a:t>
            </a:r>
            <a:endParaRPr b="1" sz="1900">
              <a:solidFill>
                <a:schemeClr val="dk1"/>
              </a:solidFill>
              <a:latin typeface="Halant"/>
              <a:ea typeface="Halant"/>
              <a:cs typeface="Halant"/>
              <a:sym typeface="Halant"/>
            </a:endParaRPr>
          </a:p>
        </p:txBody>
      </p:sp>
      <p:graphicFrame>
        <p:nvGraphicFramePr>
          <p:cNvPr id="152" name="Google Shape;152;p17"/>
          <p:cNvGraphicFramePr/>
          <p:nvPr/>
        </p:nvGraphicFramePr>
        <p:xfrm>
          <a:off x="483425" y="3559450"/>
          <a:ext cx="3000000" cy="3000000"/>
        </p:xfrm>
        <a:graphic>
          <a:graphicData uri="http://schemas.openxmlformats.org/drawingml/2006/table">
            <a:tbl>
              <a:tblPr>
                <a:noFill/>
                <a:tableStyleId>{131A8889-F17B-4666-8752-51230D0F6402}</a:tableStyleId>
              </a:tblPr>
              <a:tblGrid>
                <a:gridCol w="1389875"/>
                <a:gridCol w="1389875"/>
                <a:gridCol w="1389875"/>
                <a:gridCol w="1389875"/>
                <a:gridCol w="1389875"/>
              </a:tblGrid>
              <a:tr h="261550">
                <a:tc>
                  <a:txBody>
                    <a:bodyPr/>
                    <a:lstStyle/>
                    <a:p>
                      <a:pPr indent="0" lvl="0" marL="0" rtl="0" algn="ctr">
                        <a:lnSpc>
                          <a:spcPct val="115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a:txBody>
                  <a:tcPr marT="91425" marB="91425" marR="91425" marL="91425"/>
                </a:tc>
                <a:tc gridSpan="4">
                  <a:txBody>
                    <a:bodyPr/>
                    <a:lstStyle/>
                    <a:p>
                      <a:pPr indent="0" lvl="0" marL="0" rtl="0" algn="ctr">
                        <a:lnSpc>
                          <a:spcPct val="115000"/>
                        </a:lnSpc>
                        <a:spcBef>
                          <a:spcPts val="0"/>
                        </a:spcBef>
                        <a:spcAft>
                          <a:spcPts val="0"/>
                        </a:spcAft>
                        <a:buNone/>
                      </a:pPr>
                      <a:r>
                        <a:rPr b="1" lang="en" sz="1200">
                          <a:solidFill>
                            <a:schemeClr val="dk1"/>
                          </a:solidFill>
                          <a:highlight>
                            <a:schemeClr val="lt1"/>
                          </a:highlight>
                          <a:latin typeface="Inter"/>
                          <a:ea typeface="Inter"/>
                          <a:cs typeface="Inter"/>
                          <a:sym typeface="Inter"/>
                        </a:rPr>
                        <a:t>Writer: Anti-Slavery Publications Specialist</a:t>
                      </a:r>
                      <a:endParaRPr/>
                    </a:p>
                  </a:txBody>
                  <a:tcPr marT="91425" marB="91425" marR="91425" marL="91425"/>
                </a:tc>
                <a:tc hMerge="1"/>
                <a:tc hMerge="1"/>
                <a:tc hMerge="1"/>
              </a:tr>
              <a:tr h="392325">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solidFill>
                      <a:srgbClr val="D9D9D9"/>
                    </a:solidFill>
                  </a:tcPr>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Henry Highland Garnet</a:t>
                      </a:r>
                      <a:endParaRPr b="1" sz="1200">
                        <a:solidFill>
                          <a:schemeClr val="accent1"/>
                        </a:solidFill>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Frederick Douglass</a:t>
                      </a:r>
                      <a:endParaRPr b="1" sz="1200">
                        <a:solidFill>
                          <a:schemeClr val="accent1"/>
                        </a:solidFill>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William Lloyd Garrison</a:t>
                      </a:r>
                      <a:endParaRPr b="1" sz="1200">
                        <a:solidFill>
                          <a:schemeClr val="accent1"/>
                        </a:solidFill>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Angelina &amp; Sarah Grimké</a:t>
                      </a:r>
                      <a:endParaRPr b="1" sz="1200">
                        <a:solidFill>
                          <a:schemeClr val="accent1"/>
                        </a:solidFill>
                        <a:latin typeface="Inter"/>
                        <a:ea typeface="Inter"/>
                        <a:cs typeface="Inter"/>
                        <a:sym typeface="Inter"/>
                      </a:endParaRPr>
                    </a:p>
                  </a:txBody>
                  <a:tcPr marT="91425" marB="91425" marR="91425" marL="91425">
                    <a:solidFill>
                      <a:srgbClr val="D9D9D9"/>
                    </a:solidFill>
                  </a:tcPr>
                </a:tc>
              </a:tr>
              <a:tr h="1329625">
                <a:tc>
                  <a:txBody>
                    <a:bodyPr/>
                    <a:lstStyle/>
                    <a:p>
                      <a:pPr indent="0" lvl="0" marL="0" rtl="0" algn="ctr">
                        <a:spcBef>
                          <a:spcPts val="0"/>
                        </a:spcBef>
                        <a:spcAft>
                          <a:spcPts val="0"/>
                        </a:spcAft>
                        <a:buNone/>
                      </a:pPr>
                      <a:r>
                        <a:rPr b="1" lang="en" sz="1200">
                          <a:latin typeface="Inter"/>
                          <a:ea typeface="Inter"/>
                          <a:cs typeface="Inter"/>
                          <a:sym typeface="Inter"/>
                        </a:rPr>
                        <a:t>Notes</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Bold and persuasive speaker. Published abolitionist speeches that directly addressed enslaved people.</a:t>
                      </a:r>
                      <a:endParaRPr b="1" sz="10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Formerly enslaved. Published his own autobiography and founded </a:t>
                      </a:r>
                      <a:r>
                        <a:rPr b="1" i="1" lang="en" sz="1000">
                          <a:solidFill>
                            <a:schemeClr val="accent1"/>
                          </a:solidFill>
                          <a:latin typeface="Inter"/>
                          <a:ea typeface="Inter"/>
                          <a:cs typeface="Inter"/>
                          <a:sym typeface="Inter"/>
                        </a:rPr>
                        <a:t>The North Star</a:t>
                      </a:r>
                      <a:r>
                        <a:rPr b="1" lang="en" sz="1000">
                          <a:solidFill>
                            <a:schemeClr val="accent1"/>
                          </a:solidFill>
                          <a:latin typeface="Inter"/>
                          <a:ea typeface="Inter"/>
                          <a:cs typeface="Inter"/>
                          <a:sym typeface="Inter"/>
                        </a:rPr>
                        <a:t>. Skilled writer with national influence.</a:t>
                      </a:r>
                      <a:endParaRPr b="1" sz="10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Editor of </a:t>
                      </a:r>
                      <a:r>
                        <a:rPr b="1" i="1" lang="en" sz="1000">
                          <a:solidFill>
                            <a:schemeClr val="accent1"/>
                          </a:solidFill>
                          <a:latin typeface="Inter"/>
                          <a:ea typeface="Inter"/>
                          <a:cs typeface="Inter"/>
                          <a:sym typeface="Inter"/>
                        </a:rPr>
                        <a:t>The Liberator</a:t>
                      </a:r>
                      <a:r>
                        <a:rPr b="1" lang="en" sz="1000">
                          <a:solidFill>
                            <a:schemeClr val="accent1"/>
                          </a:solidFill>
                          <a:latin typeface="Inter"/>
                          <a:ea typeface="Inter"/>
                          <a:cs typeface="Inter"/>
                          <a:sym typeface="Inter"/>
                        </a:rPr>
                        <a:t>. Fierce advocate for immediate emancipation. Skilled at reaching broad audiences but sometimes divisive.</a:t>
                      </a:r>
                      <a:endParaRPr b="1" sz="10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White Southern sisters who spoke from personal experience. Wrote and published letters and pamphlets combining abolition and women’s rights.</a:t>
                      </a:r>
                      <a:endParaRPr b="1" sz="10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92325">
                <a:tc>
                  <a:txBody>
                    <a:bodyPr/>
                    <a:lstStyle/>
                    <a:p>
                      <a:pPr indent="0" lvl="0" marL="0" rtl="0" algn="ctr">
                        <a:spcBef>
                          <a:spcPts val="0"/>
                        </a:spcBef>
                        <a:spcAft>
                          <a:spcPts val="0"/>
                        </a:spcAft>
                        <a:buNone/>
                      </a:pPr>
                      <a:r>
                        <a:rPr b="1" lang="en" sz="1200">
                          <a:latin typeface="Inter"/>
                          <a:ea typeface="Inter"/>
                          <a:cs typeface="Inter"/>
                          <a:sym typeface="Inter"/>
                        </a:rPr>
                        <a:t>Should they  be considered?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900">
                          <a:solidFill>
                            <a:schemeClr val="accent1"/>
                          </a:solidFill>
                          <a:latin typeface="Inter"/>
                          <a:ea typeface="Inter"/>
                          <a:cs typeface="Inter"/>
                          <a:sym typeface="Inter"/>
                        </a:rPr>
                        <a:t>⭐</a:t>
                      </a:r>
                      <a:endParaRPr b="1" sz="19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8750">
                <a:tc>
                  <a:txBody>
                    <a:bodyPr/>
                    <a:lstStyle/>
                    <a:p>
                      <a:pPr indent="0" lvl="0" marL="0" rtl="0" algn="ctr">
                        <a:spcBef>
                          <a:spcPts val="0"/>
                        </a:spcBef>
                        <a:spcAft>
                          <a:spcPts val="0"/>
                        </a:spcAft>
                        <a:buNone/>
                      </a:pPr>
                      <a:r>
                        <a:rPr b="1" lang="en" sz="1200">
                          <a:latin typeface="Inter"/>
                          <a:ea typeface="Inter"/>
                          <a:cs typeface="Inter"/>
                          <a:sym typeface="Inter"/>
                        </a:rPr>
                        <a:t>Name</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Harriet Beecher Stowe</a:t>
                      </a:r>
                      <a:endParaRPr b="1" sz="10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Frances Ellen Watkins Harper</a:t>
                      </a:r>
                      <a:endParaRPr b="1" sz="10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David Walker</a:t>
                      </a:r>
                      <a:endParaRPr b="1" sz="10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Harriet Jacobs</a:t>
                      </a:r>
                      <a:endParaRPr b="1" sz="10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54760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Notes</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Author of </a:t>
                      </a:r>
                      <a:r>
                        <a:rPr b="1" i="1" lang="en" sz="1000">
                          <a:solidFill>
                            <a:schemeClr val="accent1"/>
                          </a:solidFill>
                          <a:latin typeface="Inter"/>
                          <a:ea typeface="Inter"/>
                          <a:cs typeface="Inter"/>
                          <a:sym typeface="Inter"/>
                        </a:rPr>
                        <a:t>Uncle Tom’s Cabin</a:t>
                      </a:r>
                      <a:r>
                        <a:rPr b="1" lang="en" sz="1000">
                          <a:solidFill>
                            <a:schemeClr val="accent1"/>
                          </a:solidFill>
                          <a:latin typeface="Inter"/>
                          <a:ea typeface="Inter"/>
                          <a:cs typeface="Inter"/>
                          <a:sym typeface="Inter"/>
                        </a:rPr>
                        <a:t>. Influenced public opinion in the North through fiction. Not directly connected to movement leadership.</a:t>
                      </a:r>
                      <a:endParaRPr b="1" sz="10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Black poet, speaker, and essayist. Published powerful poetry and spoke across the country. Linked abolition with other reform causes.</a:t>
                      </a:r>
                      <a:endParaRPr b="1" sz="10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Wrote </a:t>
                      </a:r>
                      <a:r>
                        <a:rPr b="1" i="1" lang="en" sz="1000">
                          <a:solidFill>
                            <a:schemeClr val="accent1"/>
                          </a:solidFill>
                          <a:latin typeface="Inter"/>
                          <a:ea typeface="Inter"/>
                          <a:cs typeface="Inter"/>
                          <a:sym typeface="Inter"/>
                        </a:rPr>
                        <a:t>Appeal to the Colored Citizens of the World</a:t>
                      </a:r>
                      <a:r>
                        <a:rPr b="1" lang="en" sz="1000">
                          <a:solidFill>
                            <a:schemeClr val="accent1"/>
                          </a:solidFill>
                          <a:latin typeface="Inter"/>
                          <a:ea typeface="Inter"/>
                          <a:cs typeface="Inter"/>
                          <a:sym typeface="Inter"/>
                        </a:rPr>
                        <a:t>. Radical and passionate voice. Writing was banned in the South due to its power.</a:t>
                      </a:r>
                      <a:endParaRPr b="1" sz="10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Wrote </a:t>
                      </a:r>
                      <a:r>
                        <a:rPr b="1" i="1" lang="en" sz="1000">
                          <a:solidFill>
                            <a:schemeClr val="accent1"/>
                          </a:solidFill>
                          <a:latin typeface="Inter"/>
                          <a:ea typeface="Inter"/>
                          <a:cs typeface="Inter"/>
                          <a:sym typeface="Inter"/>
                        </a:rPr>
                        <a:t>Incidents in the Life of a Slave Girl</a:t>
                      </a:r>
                      <a:r>
                        <a:rPr b="1" lang="en" sz="1000">
                          <a:solidFill>
                            <a:schemeClr val="accent1"/>
                          </a:solidFill>
                          <a:latin typeface="Inter"/>
                          <a:ea typeface="Inter"/>
                          <a:cs typeface="Inter"/>
                          <a:sym typeface="Inter"/>
                        </a:rPr>
                        <a:t>. Brought attention to the abuse of enslaved women. Personal, emotional writing.</a:t>
                      </a:r>
                      <a:endParaRPr b="1" sz="10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232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Should they be considered?</a:t>
                      </a:r>
                      <a:endParaRPr b="1" sz="1200">
                        <a:solidFill>
                          <a:schemeClr val="dk1"/>
                        </a:solidFill>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153" name="Google Shape;153;p17"/>
          <p:cNvSpPr txBox="1"/>
          <p:nvPr/>
        </p:nvSpPr>
        <p:spPr>
          <a:xfrm>
            <a:off x="913900" y="1412400"/>
            <a:ext cx="6166800" cy="187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During the group interviews, you are responsible for taking notes on each candidate. For each position, write the name of the abolitionists participating in the interview. Then, write notes about their answers to the questions. Consider how fully they answer each question, how their experiences demonstrate their qualifications, and their overall ability to engage in dialogue with the group. At the end of the interview for each position, </a:t>
            </a:r>
            <a:r>
              <a:rPr lang="en">
                <a:solidFill>
                  <a:schemeClr val="accent1"/>
                </a:solidFill>
              </a:rPr>
              <a:t>✔</a:t>
            </a:r>
            <a:r>
              <a:rPr lang="en" sz="1200">
                <a:solidFill>
                  <a:schemeClr val="dk1"/>
                </a:solidFill>
                <a:latin typeface="Inter"/>
                <a:ea typeface="Inter"/>
                <a:cs typeface="Inter"/>
                <a:sym typeface="Inter"/>
              </a:rPr>
              <a:t> check whether you think each candidate should be considered for the position. Place a ⭐ star next to the candidate that you think is best qualified and should be hired.</a:t>
            </a:r>
            <a:endParaRPr sz="1200">
              <a:solidFill>
                <a:schemeClr val="dk1"/>
              </a:solidFill>
              <a:latin typeface="Inter"/>
              <a:ea typeface="Inter"/>
              <a:cs typeface="Inter"/>
              <a:sym typeface="Inter"/>
            </a:endParaRPr>
          </a:p>
        </p:txBody>
      </p:sp>
      <p:sp>
        <p:nvSpPr>
          <p:cNvPr id="154" name="Google Shape;154;p17"/>
          <p:cNvSpPr/>
          <p:nvPr/>
        </p:nvSpPr>
        <p:spPr>
          <a:xfrm>
            <a:off x="2367500" y="63295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accent1"/>
              </a:solidFill>
            </a:endParaRPr>
          </a:p>
        </p:txBody>
      </p:sp>
      <p:sp>
        <p:nvSpPr>
          <p:cNvPr id="155" name="Google Shape;155;p17"/>
          <p:cNvSpPr/>
          <p:nvPr/>
        </p:nvSpPr>
        <p:spPr>
          <a:xfrm>
            <a:off x="3773625" y="63295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solidFill>
                  <a:schemeClr val="accent1"/>
                </a:solidFill>
              </a:rPr>
              <a:t>✔</a:t>
            </a:r>
            <a:endParaRPr/>
          </a:p>
        </p:txBody>
      </p:sp>
      <p:sp>
        <p:nvSpPr>
          <p:cNvPr id="156" name="Google Shape;156;p17"/>
          <p:cNvSpPr/>
          <p:nvPr/>
        </p:nvSpPr>
        <p:spPr>
          <a:xfrm>
            <a:off x="5103550" y="63295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solidFill>
                  <a:schemeClr val="accent1"/>
                </a:solidFill>
              </a:rPr>
              <a:t>✔</a:t>
            </a:r>
            <a:endParaRPr/>
          </a:p>
        </p:txBody>
      </p:sp>
      <p:sp>
        <p:nvSpPr>
          <p:cNvPr id="157" name="Google Shape;157;p17"/>
          <p:cNvSpPr/>
          <p:nvPr/>
        </p:nvSpPr>
        <p:spPr>
          <a:xfrm>
            <a:off x="6509675" y="6329525"/>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8" name="Google Shape;158;p17"/>
          <p:cNvSpPr/>
          <p:nvPr/>
        </p:nvSpPr>
        <p:spPr>
          <a:xfrm>
            <a:off x="2367500" y="89070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9" name="Google Shape;159;p17"/>
          <p:cNvSpPr/>
          <p:nvPr/>
        </p:nvSpPr>
        <p:spPr>
          <a:xfrm>
            <a:off x="3773625" y="89070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solidFill>
                  <a:schemeClr val="accent1"/>
                </a:solidFill>
              </a:rPr>
              <a:t>✔</a:t>
            </a:r>
            <a:endParaRPr/>
          </a:p>
        </p:txBody>
      </p:sp>
      <p:sp>
        <p:nvSpPr>
          <p:cNvPr id="160" name="Google Shape;160;p17"/>
          <p:cNvSpPr/>
          <p:nvPr/>
        </p:nvSpPr>
        <p:spPr>
          <a:xfrm>
            <a:off x="5103550" y="89070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1" name="Google Shape;161;p17"/>
          <p:cNvSpPr/>
          <p:nvPr/>
        </p:nvSpPr>
        <p:spPr>
          <a:xfrm>
            <a:off x="6509675" y="8907050"/>
            <a:ext cx="370200" cy="307500"/>
          </a:xfrm>
          <a:prstGeom prst="rect">
            <a:avLst/>
          </a:prstGeom>
          <a:solidFill>
            <a:srgbClr val="FCFCF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2" name="Google Shape;162;p1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Abolitionists Assessment: Hiring Decisions (Exemplar)</a:t>
            </a:r>
            <a:endParaRPr sz="1900">
              <a:latin typeface="Halant"/>
              <a:ea typeface="Halant"/>
              <a:cs typeface="Halant"/>
              <a:sym typeface="Halant"/>
            </a:endParaRPr>
          </a:p>
        </p:txBody>
      </p:sp>
      <p:pic>
        <p:nvPicPr>
          <p:cNvPr id="168" name="Google Shape;168;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0" name="Google Shape;170;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1" name="Google Shape;171;p18"/>
          <p:cNvSpPr txBox="1"/>
          <p:nvPr/>
        </p:nvSpPr>
        <p:spPr>
          <a:xfrm>
            <a:off x="412750" y="930275"/>
            <a:ext cx="7020000" cy="59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latin typeface="Halant"/>
                <a:ea typeface="Halant"/>
                <a:cs typeface="Halant"/>
                <a:sym typeface="Halant"/>
              </a:rPr>
              <a:t>Hiring Decisions</a:t>
            </a:r>
            <a:endParaRPr b="1" sz="1900">
              <a:solidFill>
                <a:schemeClr val="dk1"/>
              </a:solidFill>
              <a:latin typeface="Halant"/>
              <a:ea typeface="Halant"/>
              <a:cs typeface="Halant"/>
              <a:sym typeface="Halant"/>
            </a:endParaRPr>
          </a:p>
        </p:txBody>
      </p:sp>
      <p:sp>
        <p:nvSpPr>
          <p:cNvPr id="172" name="Google Shape;172;p18"/>
          <p:cNvSpPr txBox="1"/>
          <p:nvPr/>
        </p:nvSpPr>
        <p:spPr>
          <a:xfrm>
            <a:off x="913900" y="1412400"/>
            <a:ext cx="61668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Using the notes you took during the group interviews, determine who you think is the best candidate for each position. Then, write your rationale for your decision, citing evidence about their qualifications and interview performance. You may select your own abolitionist for a position. However, you cannot choose the same person for more than one position.</a:t>
            </a:r>
            <a:endParaRPr sz="1200">
              <a:solidFill>
                <a:schemeClr val="dk1"/>
              </a:solidFill>
              <a:latin typeface="Inter"/>
              <a:ea typeface="Inter"/>
              <a:cs typeface="Inter"/>
              <a:sym typeface="Inter"/>
            </a:endParaRPr>
          </a:p>
        </p:txBody>
      </p:sp>
      <p:sp>
        <p:nvSpPr>
          <p:cNvPr id="173" name="Google Shape;173;p1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74" name="Google Shape;174;p18"/>
          <p:cNvGraphicFramePr/>
          <p:nvPr/>
        </p:nvGraphicFramePr>
        <p:xfrm>
          <a:off x="338625" y="28397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None/>
                      </a:pPr>
                      <a:r>
                        <a:rPr b="1" lang="en" sz="1600">
                          <a:solidFill>
                            <a:schemeClr val="dk1"/>
                          </a:solidFill>
                          <a:highlight>
                            <a:schemeClr val="lt1"/>
                          </a:highlight>
                          <a:latin typeface="Inter"/>
                          <a:ea typeface="Inter"/>
                          <a:cs typeface="Inter"/>
                          <a:sym typeface="Inter"/>
                        </a:rPr>
                        <a:t>Writer: Anti-Slavery Publications Specialist</a:t>
                      </a:r>
                      <a:endParaRPr sz="1600">
                        <a:latin typeface="Inter"/>
                        <a:ea typeface="Inter"/>
                        <a:cs typeface="Inter"/>
                        <a:sym typeface="Inter"/>
                      </a:endParaRPr>
                    </a:p>
                  </a:txBody>
                  <a:tcPr marT="91425" marB="91425" marR="91425" marL="91425" anchor="ctr">
                    <a:lnL cap="flat" cmpd="sng" w="19050">
                      <a:solidFill>
                        <a:schemeClr val="accent1"/>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9050">
                      <a:solidFill>
                        <a:schemeClr val="accent1"/>
                      </a:solidFill>
                      <a:prstDash val="solid"/>
                      <a:round/>
                      <a:headEnd len="sm" w="sm" type="none"/>
                      <a:tailEnd len="sm" w="sm" type="none"/>
                    </a:lnT>
                    <a:lnB cap="flat" cmpd="sng" w="19050">
                      <a:solidFill>
                        <a:schemeClr val="accent1"/>
                      </a:solidFill>
                      <a:prstDash val="solid"/>
                      <a:round/>
                      <a:headEnd len="sm" w="sm" type="none"/>
                      <a:tailEnd len="sm" w="sm" type="none"/>
                    </a:lnB>
                  </a:tcPr>
                </a:tc>
              </a:tr>
            </a:tbl>
          </a:graphicData>
        </a:graphic>
      </p:graphicFrame>
      <p:graphicFrame>
        <p:nvGraphicFramePr>
          <p:cNvPr id="175" name="Google Shape;175;p18"/>
          <p:cNvGraphicFramePr/>
          <p:nvPr/>
        </p:nvGraphicFramePr>
        <p:xfrm>
          <a:off x="2966300" y="28397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 </a:t>
                      </a:r>
                      <a:r>
                        <a:rPr b="1" lang="en" sz="1200">
                          <a:solidFill>
                            <a:schemeClr val="accent1"/>
                          </a:solidFill>
                          <a:latin typeface="Inter"/>
                          <a:ea typeface="Inter"/>
                          <a:cs typeface="Inter"/>
                          <a:sym typeface="Inter"/>
                        </a:rPr>
                        <a:t>Frederick Douglass</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a:t>
                      </a:r>
                      <a:r>
                        <a:rPr lang="en" sz="1200">
                          <a:solidFill>
                            <a:schemeClr val="accent1"/>
                          </a:solidFill>
                          <a:latin typeface="Inter"/>
                          <a:ea typeface="Inter"/>
                          <a:cs typeface="Inter"/>
                          <a:sym typeface="Inter"/>
                        </a:rPr>
                        <a:t> </a:t>
                      </a:r>
                      <a:r>
                        <a:rPr b="1" lang="en" sz="1200">
                          <a:solidFill>
                            <a:schemeClr val="accent1"/>
                          </a:solidFill>
                          <a:latin typeface="Inter"/>
                          <a:ea typeface="Inter"/>
                          <a:cs typeface="Inter"/>
                          <a:sym typeface="Inter"/>
                        </a:rPr>
                        <a:t>Douglass published multiple autobiographies and founded </a:t>
                      </a:r>
                      <a:r>
                        <a:rPr b="1" i="1" lang="en" sz="1200">
                          <a:solidFill>
                            <a:schemeClr val="accent1"/>
                          </a:solidFill>
                          <a:latin typeface="Inter"/>
                          <a:ea typeface="Inter"/>
                          <a:cs typeface="Inter"/>
                          <a:sym typeface="Inter"/>
                        </a:rPr>
                        <a:t>The North Star</a:t>
                      </a:r>
                      <a:r>
                        <a:rPr b="1" lang="en" sz="1200">
                          <a:solidFill>
                            <a:schemeClr val="accent1"/>
                          </a:solidFill>
                          <a:latin typeface="Inter"/>
                          <a:ea typeface="Inter"/>
                          <a:cs typeface="Inter"/>
                          <a:sym typeface="Inter"/>
                        </a:rPr>
                        <a:t>, using his writing to powerfully advocate for abolition and equal rights.</a:t>
                      </a:r>
                      <a:endParaRPr b="1" sz="1200">
                        <a:solidFill>
                          <a:schemeClr val="accent1"/>
                        </a:solidFill>
                        <a:latin typeface="Inter"/>
                        <a:ea typeface="Inter"/>
                        <a:cs typeface="Inter"/>
                        <a:sym typeface="Inter"/>
                      </a:endParaRPr>
                    </a:p>
                  </a:txBody>
                  <a:tcPr marT="91425" marB="91425" marR="91425" marL="91425"/>
                </a:tc>
              </a:tr>
            </a:tbl>
          </a:graphicData>
        </a:graphic>
      </p:graphicFrame>
      <p:graphicFrame>
        <p:nvGraphicFramePr>
          <p:cNvPr id="176" name="Google Shape;176;p18"/>
          <p:cNvGraphicFramePr/>
          <p:nvPr/>
        </p:nvGraphicFramePr>
        <p:xfrm>
          <a:off x="338625" y="40589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None/>
                      </a:pPr>
                      <a:r>
                        <a:rPr b="1" lang="en" sz="1600">
                          <a:solidFill>
                            <a:schemeClr val="dk1"/>
                          </a:solidFill>
                          <a:highlight>
                            <a:schemeClr val="lt1"/>
                          </a:highlight>
                          <a:latin typeface="Inter"/>
                          <a:ea typeface="Inter"/>
                          <a:cs typeface="Inter"/>
                          <a:sym typeface="Inter"/>
                        </a:rPr>
                        <a:t>Speaker: Abolitionist Orator and Advocate</a:t>
                      </a:r>
                      <a:endParaRPr sz="1600">
                        <a:latin typeface="Inter"/>
                        <a:ea typeface="Inter"/>
                        <a:cs typeface="Inter"/>
                        <a:sym typeface="Inter"/>
                      </a:endParaRPr>
                    </a:p>
                  </a:txBody>
                  <a:tcPr marT="91425" marB="91425" marR="91425" marL="91425" anchor="ctr">
                    <a:lnL cap="flat" cmpd="sng" w="19050">
                      <a:solidFill>
                        <a:srgbClr val="F1AF4B"/>
                      </a:solidFill>
                      <a:prstDash val="solid"/>
                      <a:round/>
                      <a:headEnd len="sm" w="sm" type="none"/>
                      <a:tailEnd len="sm" w="sm" type="none"/>
                    </a:lnL>
                    <a:lnR cap="flat" cmpd="sng" w="19050">
                      <a:solidFill>
                        <a:srgbClr val="F1AF4B"/>
                      </a:solidFill>
                      <a:prstDash val="solid"/>
                      <a:round/>
                      <a:headEnd len="sm" w="sm" type="none"/>
                      <a:tailEnd len="sm" w="sm" type="none"/>
                    </a:lnR>
                    <a:lnT cap="flat" cmpd="sng" w="19050">
                      <a:solidFill>
                        <a:srgbClr val="F1AF4B"/>
                      </a:solidFill>
                      <a:prstDash val="solid"/>
                      <a:round/>
                      <a:headEnd len="sm" w="sm" type="none"/>
                      <a:tailEnd len="sm" w="sm" type="none"/>
                    </a:lnT>
                    <a:lnB cap="flat" cmpd="sng" w="19050">
                      <a:solidFill>
                        <a:srgbClr val="F1AF4B"/>
                      </a:solidFill>
                      <a:prstDash val="solid"/>
                      <a:round/>
                      <a:headEnd len="sm" w="sm" type="none"/>
                      <a:tailEnd len="sm" w="sm" type="none"/>
                    </a:lnB>
                  </a:tcPr>
                </a:tc>
              </a:tr>
            </a:tbl>
          </a:graphicData>
        </a:graphic>
      </p:graphicFrame>
      <p:graphicFrame>
        <p:nvGraphicFramePr>
          <p:cNvPr id="177" name="Google Shape;177;p18"/>
          <p:cNvGraphicFramePr/>
          <p:nvPr/>
        </p:nvGraphicFramePr>
        <p:xfrm>
          <a:off x="2966300" y="40589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 </a:t>
                      </a:r>
                      <a:r>
                        <a:rPr b="1" lang="en" sz="1200">
                          <a:solidFill>
                            <a:schemeClr val="accent1"/>
                          </a:solidFill>
                          <a:latin typeface="Inter"/>
                          <a:ea typeface="Inter"/>
                          <a:cs typeface="Inter"/>
                          <a:sym typeface="Inter"/>
                        </a:rPr>
                        <a:t>Sojourner Truth</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 </a:t>
                      </a:r>
                      <a:r>
                        <a:rPr b="1" lang="en" sz="1200">
                          <a:solidFill>
                            <a:schemeClr val="accent1"/>
                          </a:solidFill>
                          <a:latin typeface="Inter"/>
                          <a:ea typeface="Inter"/>
                          <a:cs typeface="Inter"/>
                          <a:sym typeface="Inter"/>
                        </a:rPr>
                        <a:t>Truth was a captivating public speaker who used her personal story and sharp wit to argue for both the abolition of slavery and women’s rights.</a:t>
                      </a:r>
                      <a:endParaRPr b="1" sz="1200">
                        <a:solidFill>
                          <a:schemeClr val="accent1"/>
                        </a:solidFill>
                        <a:latin typeface="Inter"/>
                        <a:ea typeface="Inter"/>
                        <a:cs typeface="Inter"/>
                        <a:sym typeface="Inter"/>
                      </a:endParaRPr>
                    </a:p>
                  </a:txBody>
                  <a:tcPr marT="91425" marB="91425" marR="91425" marL="91425"/>
                </a:tc>
              </a:tr>
            </a:tbl>
          </a:graphicData>
        </a:graphic>
      </p:graphicFrame>
      <p:graphicFrame>
        <p:nvGraphicFramePr>
          <p:cNvPr id="178" name="Google Shape;178;p18"/>
          <p:cNvGraphicFramePr/>
          <p:nvPr/>
        </p:nvGraphicFramePr>
        <p:xfrm>
          <a:off x="338625" y="53543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None/>
                      </a:pPr>
                      <a:r>
                        <a:rPr b="1" lang="en" sz="1500">
                          <a:solidFill>
                            <a:schemeClr val="dk1"/>
                          </a:solidFill>
                          <a:highlight>
                            <a:schemeClr val="lt1"/>
                          </a:highlight>
                          <a:latin typeface="Inter"/>
                          <a:ea typeface="Inter"/>
                          <a:cs typeface="Inter"/>
                          <a:sym typeface="Inter"/>
                        </a:rPr>
                        <a:t>Fundraiser and Membership Coordinator: Supporter Mobilization Specialist</a:t>
                      </a:r>
                      <a:endParaRPr sz="2000">
                        <a:latin typeface="Inter"/>
                        <a:ea typeface="Inter"/>
                        <a:cs typeface="Inter"/>
                        <a:sym typeface="Inter"/>
                      </a:endParaRPr>
                    </a:p>
                  </a:txBody>
                  <a:tcPr marT="91425" marB="91425" marR="91425" marL="91425" anchor="ctr">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graphicFrame>
        <p:nvGraphicFramePr>
          <p:cNvPr id="179" name="Google Shape;179;p18"/>
          <p:cNvGraphicFramePr/>
          <p:nvPr/>
        </p:nvGraphicFramePr>
        <p:xfrm>
          <a:off x="2966300" y="53543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 </a:t>
                      </a:r>
                      <a:r>
                        <a:rPr b="1" lang="en" sz="1200">
                          <a:solidFill>
                            <a:schemeClr val="accent1"/>
                          </a:solidFill>
                          <a:latin typeface="Inter"/>
                          <a:ea typeface="Inter"/>
                          <a:cs typeface="Inter"/>
                          <a:sym typeface="Inter"/>
                        </a:rPr>
                        <a:t>Frances Ellen Watkins Harper</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 </a:t>
                      </a:r>
                      <a:r>
                        <a:rPr b="1" lang="en" sz="1200">
                          <a:solidFill>
                            <a:schemeClr val="accent1"/>
                          </a:solidFill>
                          <a:latin typeface="Inter"/>
                          <a:ea typeface="Inter"/>
                          <a:cs typeface="Inter"/>
                          <a:sym typeface="Inter"/>
                        </a:rPr>
                        <a:t>As a lecturer, writer, and organizer, Harper traveled widely, built support for the cause, and inspired communities through her poetry and speeches.</a:t>
                      </a:r>
                      <a:endParaRPr b="1" sz="1200">
                        <a:solidFill>
                          <a:schemeClr val="accent1"/>
                        </a:solidFill>
                        <a:latin typeface="Inter"/>
                        <a:ea typeface="Inter"/>
                        <a:cs typeface="Inter"/>
                        <a:sym typeface="Inter"/>
                      </a:endParaRPr>
                    </a:p>
                  </a:txBody>
                  <a:tcPr marT="91425" marB="91425" marR="91425" marL="91425"/>
                </a:tc>
              </a:tr>
            </a:tbl>
          </a:graphicData>
        </a:graphic>
      </p:graphicFrame>
      <p:graphicFrame>
        <p:nvGraphicFramePr>
          <p:cNvPr id="180" name="Google Shape;180;p18"/>
          <p:cNvGraphicFramePr/>
          <p:nvPr/>
        </p:nvGraphicFramePr>
        <p:xfrm>
          <a:off x="338625" y="65735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None/>
                      </a:pPr>
                      <a:r>
                        <a:rPr b="1" lang="en" sz="1600">
                          <a:solidFill>
                            <a:schemeClr val="dk1"/>
                          </a:solidFill>
                          <a:highlight>
                            <a:schemeClr val="lt1"/>
                          </a:highlight>
                          <a:latin typeface="Inter"/>
                          <a:ea typeface="Inter"/>
                          <a:cs typeface="Inter"/>
                          <a:sym typeface="Inter"/>
                        </a:rPr>
                        <a:t>Agitator: Government Relations and Advocacy Specialist</a:t>
                      </a:r>
                      <a:endParaRPr sz="2000">
                        <a:latin typeface="Inter"/>
                        <a:ea typeface="Inter"/>
                        <a:cs typeface="Inter"/>
                        <a:sym typeface="Inter"/>
                      </a:endParaRPr>
                    </a:p>
                  </a:txBody>
                  <a:tcPr marT="91425" marB="91425" marR="91425" marL="91425" anchor="ctr">
                    <a:lnL cap="flat" cmpd="sng" w="19050">
                      <a:solidFill>
                        <a:srgbClr val="38E0A4"/>
                      </a:solidFill>
                      <a:prstDash val="solid"/>
                      <a:round/>
                      <a:headEnd len="sm" w="sm" type="none"/>
                      <a:tailEnd len="sm" w="sm" type="none"/>
                    </a:lnL>
                    <a:lnR cap="flat" cmpd="sng" w="19050">
                      <a:solidFill>
                        <a:srgbClr val="38E0A4"/>
                      </a:solidFill>
                      <a:prstDash val="solid"/>
                      <a:round/>
                      <a:headEnd len="sm" w="sm" type="none"/>
                      <a:tailEnd len="sm" w="sm" type="none"/>
                    </a:lnR>
                    <a:lnT cap="flat" cmpd="sng" w="19050">
                      <a:solidFill>
                        <a:srgbClr val="38E0A4"/>
                      </a:solidFill>
                      <a:prstDash val="solid"/>
                      <a:round/>
                      <a:headEnd len="sm" w="sm" type="none"/>
                      <a:tailEnd len="sm" w="sm" type="none"/>
                    </a:lnT>
                    <a:lnB cap="flat" cmpd="sng" w="19050">
                      <a:solidFill>
                        <a:srgbClr val="38E0A4"/>
                      </a:solidFill>
                      <a:prstDash val="solid"/>
                      <a:round/>
                      <a:headEnd len="sm" w="sm" type="none"/>
                      <a:tailEnd len="sm" w="sm" type="none"/>
                    </a:lnB>
                  </a:tcPr>
                </a:tc>
              </a:tr>
            </a:tbl>
          </a:graphicData>
        </a:graphic>
      </p:graphicFrame>
      <p:graphicFrame>
        <p:nvGraphicFramePr>
          <p:cNvPr id="181" name="Google Shape;181;p18"/>
          <p:cNvGraphicFramePr/>
          <p:nvPr/>
        </p:nvGraphicFramePr>
        <p:xfrm>
          <a:off x="2966300" y="65735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 </a:t>
                      </a:r>
                      <a:r>
                        <a:rPr b="1" lang="en" sz="1200">
                          <a:solidFill>
                            <a:schemeClr val="accent1"/>
                          </a:solidFill>
                          <a:latin typeface="Inter"/>
                          <a:ea typeface="Inter"/>
                          <a:cs typeface="Inter"/>
                          <a:sym typeface="Inter"/>
                        </a:rPr>
                        <a:t>William Lloyd Garrison</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 </a:t>
                      </a:r>
                      <a:r>
                        <a:rPr b="1" lang="en" sz="1200">
                          <a:solidFill>
                            <a:schemeClr val="accent1"/>
                          </a:solidFill>
                          <a:latin typeface="Inter"/>
                          <a:ea typeface="Inter"/>
                          <a:cs typeface="Inter"/>
                          <a:sym typeface="Inter"/>
                        </a:rPr>
                        <a:t>Garrison challenged political institutions through </a:t>
                      </a:r>
                      <a:r>
                        <a:rPr b="1" i="1" lang="en" sz="1200">
                          <a:solidFill>
                            <a:schemeClr val="accent1"/>
                          </a:solidFill>
                          <a:latin typeface="Inter"/>
                          <a:ea typeface="Inter"/>
                          <a:cs typeface="Inter"/>
                          <a:sym typeface="Inter"/>
                        </a:rPr>
                        <a:t>The Liberator</a:t>
                      </a:r>
                      <a:r>
                        <a:rPr b="1" lang="en" sz="1200">
                          <a:solidFill>
                            <a:schemeClr val="accent1"/>
                          </a:solidFill>
                          <a:latin typeface="Inter"/>
                          <a:ea typeface="Inter"/>
                          <a:cs typeface="Inter"/>
                          <a:sym typeface="Inter"/>
                        </a:rPr>
                        <a:t> and demanded immediate abolition.</a:t>
                      </a:r>
                      <a:endParaRPr b="1" sz="1300">
                        <a:solidFill>
                          <a:schemeClr val="accent1"/>
                        </a:solidFill>
                        <a:latin typeface="Inter"/>
                        <a:ea typeface="Inter"/>
                        <a:cs typeface="Inter"/>
                        <a:sym typeface="Inter"/>
                      </a:endParaRPr>
                    </a:p>
                  </a:txBody>
                  <a:tcPr marT="91425" marB="91425" marR="91425" marL="91425"/>
                </a:tc>
              </a:tr>
            </a:tbl>
          </a:graphicData>
        </a:graphic>
      </p:graphicFrame>
      <p:graphicFrame>
        <p:nvGraphicFramePr>
          <p:cNvPr id="182" name="Google Shape;182;p18"/>
          <p:cNvGraphicFramePr/>
          <p:nvPr/>
        </p:nvGraphicFramePr>
        <p:xfrm>
          <a:off x="338625" y="7868975"/>
          <a:ext cx="3000000" cy="3000000"/>
        </p:xfrm>
        <a:graphic>
          <a:graphicData uri="http://schemas.openxmlformats.org/drawingml/2006/table">
            <a:tbl>
              <a:tblPr>
                <a:noFill/>
                <a:tableStyleId>{131A8889-F17B-4666-8752-51230D0F6402}</a:tableStyleId>
              </a:tblPr>
              <a:tblGrid>
                <a:gridCol w="2397575"/>
              </a:tblGrid>
              <a:tr h="1112475">
                <a:tc>
                  <a:txBody>
                    <a:bodyPr/>
                    <a:lstStyle/>
                    <a:p>
                      <a:pPr indent="0" lvl="0" marL="0" rtl="0" algn="ctr">
                        <a:lnSpc>
                          <a:spcPct val="100000"/>
                        </a:lnSpc>
                        <a:spcBef>
                          <a:spcPts val="0"/>
                        </a:spcBef>
                        <a:spcAft>
                          <a:spcPts val="0"/>
                        </a:spcAft>
                        <a:buNone/>
                      </a:pPr>
                      <a:r>
                        <a:rPr b="1" lang="en" sz="1600">
                          <a:solidFill>
                            <a:schemeClr val="dk1"/>
                          </a:solidFill>
                          <a:highlight>
                            <a:schemeClr val="lt1"/>
                          </a:highlight>
                          <a:latin typeface="Inter"/>
                          <a:ea typeface="Inter"/>
                          <a:cs typeface="Inter"/>
                          <a:sym typeface="Inter"/>
                        </a:rPr>
                        <a:t>Organizer: Underground Railroad Coordinator</a:t>
                      </a:r>
                      <a:endParaRPr sz="2000">
                        <a:latin typeface="Inter"/>
                        <a:ea typeface="Inter"/>
                        <a:cs typeface="Inter"/>
                        <a:sym typeface="Inter"/>
                      </a:endParaRPr>
                    </a:p>
                  </a:txBody>
                  <a:tcPr marT="91425" marB="91425" marR="91425" marL="91425" anchor="ctr">
                    <a:lnL cap="flat" cmpd="sng" w="19050">
                      <a:solidFill>
                        <a:srgbClr val="231F20"/>
                      </a:solidFill>
                      <a:prstDash val="solid"/>
                      <a:round/>
                      <a:headEnd len="sm" w="sm" type="none"/>
                      <a:tailEnd len="sm" w="sm" type="none"/>
                    </a:lnL>
                    <a:lnR cap="flat" cmpd="sng" w="19050">
                      <a:solidFill>
                        <a:srgbClr val="231F20"/>
                      </a:solidFill>
                      <a:prstDash val="solid"/>
                      <a:round/>
                      <a:headEnd len="sm" w="sm" type="none"/>
                      <a:tailEnd len="sm" w="sm" type="none"/>
                    </a:lnR>
                    <a:lnT cap="flat" cmpd="sng" w="19050">
                      <a:solidFill>
                        <a:srgbClr val="231F20"/>
                      </a:solidFill>
                      <a:prstDash val="solid"/>
                      <a:round/>
                      <a:headEnd len="sm" w="sm" type="none"/>
                      <a:tailEnd len="sm" w="sm" type="none"/>
                    </a:lnT>
                    <a:lnB cap="flat" cmpd="sng" w="19050">
                      <a:solidFill>
                        <a:srgbClr val="231F20"/>
                      </a:solidFill>
                      <a:prstDash val="solid"/>
                      <a:round/>
                      <a:headEnd len="sm" w="sm" type="none"/>
                      <a:tailEnd len="sm" w="sm" type="none"/>
                    </a:lnB>
                  </a:tcPr>
                </a:tc>
              </a:tr>
            </a:tbl>
          </a:graphicData>
        </a:graphic>
      </p:graphicFrame>
      <p:graphicFrame>
        <p:nvGraphicFramePr>
          <p:cNvPr id="183" name="Google Shape;183;p18"/>
          <p:cNvGraphicFramePr/>
          <p:nvPr/>
        </p:nvGraphicFramePr>
        <p:xfrm>
          <a:off x="2966300" y="7868975"/>
          <a:ext cx="3000000" cy="3000000"/>
        </p:xfrm>
        <a:graphic>
          <a:graphicData uri="http://schemas.openxmlformats.org/drawingml/2006/table">
            <a:tbl>
              <a:tblPr>
                <a:noFill/>
                <a:tableStyleId>{131A8889-F17B-4666-8752-51230D0F6402}</a:tableStyleId>
              </a:tblPr>
              <a:tblGrid>
                <a:gridCol w="4484725"/>
              </a:tblGrid>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Name: </a:t>
                      </a:r>
                      <a:r>
                        <a:rPr b="1" lang="en" sz="1200">
                          <a:solidFill>
                            <a:schemeClr val="accent1"/>
                          </a:solidFill>
                          <a:latin typeface="Inter"/>
                          <a:ea typeface="Inter"/>
                          <a:cs typeface="Inter"/>
                          <a:sym typeface="Inter"/>
                        </a:rPr>
                        <a:t>Harriet Tubman</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lnSpc>
                          <a:spcPct val="100000"/>
                        </a:lnSpc>
                        <a:spcBef>
                          <a:spcPts val="0"/>
                        </a:spcBef>
                        <a:spcAft>
                          <a:spcPts val="0"/>
                        </a:spcAft>
                        <a:buNone/>
                      </a:pPr>
                      <a:r>
                        <a:rPr lang="en" sz="1200">
                          <a:latin typeface="Inter"/>
                          <a:ea typeface="Inter"/>
                          <a:cs typeface="Inter"/>
                          <a:sym typeface="Inter"/>
                        </a:rPr>
                        <a:t>Rationale: </a:t>
                      </a:r>
                      <a:r>
                        <a:rPr b="1" lang="en" sz="1200">
                          <a:solidFill>
                            <a:schemeClr val="accent1"/>
                          </a:solidFill>
                          <a:latin typeface="Inter"/>
                          <a:ea typeface="Inter"/>
                          <a:cs typeface="Inter"/>
                          <a:sym typeface="Inter"/>
                        </a:rPr>
                        <a:t>Tubman risked her life repeatedly to lead dozens of people to freedom and had unmatched organizing and logistical skills.</a:t>
                      </a:r>
                      <a:endParaRPr b="1" sz="12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